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7" r:id="rId1"/>
  </p:sldMasterIdLst>
  <p:sldIdLst>
    <p:sldId id="295" r:id="rId2"/>
    <p:sldId id="292" r:id="rId3"/>
    <p:sldId id="322" r:id="rId4"/>
    <p:sldId id="321" r:id="rId5"/>
    <p:sldId id="32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B7D8"/>
    <a:srgbClr val="808000"/>
    <a:srgbClr val="D60093"/>
    <a:srgbClr val="33CC33"/>
    <a:srgbClr val="FF6600"/>
    <a:srgbClr val="880C44"/>
    <a:srgbClr val="FF33CC"/>
    <a:srgbClr val="FF99CC"/>
    <a:srgbClr val="6430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4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2" y="12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3857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471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9389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81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4068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797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61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028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824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5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9538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1572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sa=i&amp;rct=j&amp;q=&amp;esrc=s&amp;source=images&amp;cd=&amp;cad=rja&amp;uact=8&amp;ved=0CAcQjRxqFQoTCNX5m_zoocgCFdCiiAodQ5IOzQ&amp;url=http://www.american-school-search.com/review/baldwin-park-adult-community-education&amp;psig=AFQjCNGg9g8-SWL0qqCaIZ7C9SGJd6Vhmw&amp;ust=1443807700841763" TargetMode="External"/><Relationship Id="rId13" Type="http://schemas.openxmlformats.org/officeDocument/2006/relationships/image" Target="../media/image10.png"/><Relationship Id="rId3" Type="http://schemas.openxmlformats.org/officeDocument/2006/relationships/image" Target="../media/image4.jpeg"/><Relationship Id="rId7" Type="http://schemas.openxmlformats.org/officeDocument/2006/relationships/image" Target="../media/image6.gif"/><Relationship Id="rId12" Type="http://schemas.openxmlformats.org/officeDocument/2006/relationships/image" Target="../media/image9.png"/><Relationship Id="rId2" Type="http://schemas.openxmlformats.org/officeDocument/2006/relationships/hyperlink" Target="http://www.google.com/url?sa=i&amp;rct=j&amp;q=&amp;esrc=s&amp;source=images&amp;cd=&amp;cad=rja&amp;uact=8&amp;ved=0CAcQjRxqFQoTCMasm5_oocgCFQKViAodfKEI3A&amp;url=http://ab86.cccco.edu/Calendar/RegionalChats.aspx&amp;psig=AFQjCNEZUdT5oeDiDJvCN1ax6GlJJ7InDg&amp;ust=1443807504904763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com/url?sa=i&amp;rct=j&amp;q=&amp;esrc=s&amp;source=images&amp;cd=&amp;cad=rja&amp;uact=8&amp;ved=0CAcQjRxqFQoTCITm4ezpocgCFYKWiAodrGYMoA&amp;url=http://www.hlpae.com/staff.html&amp;psig=AFQjCNGA3epuyLnhj1TJsuRjElkuZIKm6w&amp;ust=1443807939307257" TargetMode="External"/><Relationship Id="rId11" Type="http://schemas.openxmlformats.org/officeDocument/2006/relationships/image" Target="../media/image8.jpeg"/><Relationship Id="rId5" Type="http://schemas.openxmlformats.org/officeDocument/2006/relationships/image" Target="../media/image5.png"/><Relationship Id="rId10" Type="http://schemas.openxmlformats.org/officeDocument/2006/relationships/hyperlink" Target="http://www.google.com/url?sa=i&amp;rct=j&amp;q=&amp;esrc=s&amp;source=images&amp;cd=&amp;cad=rja&amp;uact=8&amp;ved=0CAcQjRxqFQoTCLKi9oXpocgCFVMwiAodapEPZw&amp;url=http://www.mtsac.edu/~jgarrett/&amp;psig=AFQjCNFgIsE0XbjPjC7UZfrV0MRWMfsJLw&amp;ust=1443807722973342" TargetMode="External"/><Relationship Id="rId4" Type="http://schemas.openxmlformats.org/officeDocument/2006/relationships/hyperlink" Target="http://www.google.com/url?sa=i&amp;rct=j&amp;q=&amp;esrc=s&amp;source=images&amp;cd=&amp;cad=rja&amp;uact=8&amp;ved=0CAcQjRxqFQoTCNf2vd_pocgCFUQxiAodzAsAJQ&amp;url=http://www.campusexplorer.com/colleges/B5011CD6/California/Pomona/Pomona-Unified-School-District-Adult-and-Career-Education/&amp;psig=AFQjCNGy-Q67ivYr1U5WLLQsUH3fXVG_GQ&amp;ust=1443807909810854" TargetMode="External"/><Relationship Id="rId9" Type="http://schemas.openxmlformats.org/officeDocument/2006/relationships/image" Target="../media/image7.png"/><Relationship Id="rId14" Type="http://schemas.openxmlformats.org/officeDocument/2006/relationships/image" Target="../media/image1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85" y="677561"/>
            <a:ext cx="5261171" cy="1691566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6864" y="2181025"/>
            <a:ext cx="9720073" cy="402336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937" y="2731743"/>
            <a:ext cx="9135763" cy="299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699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ttp://ab86.cccco.edu/portals/7/images/logo_header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46" y="321685"/>
            <a:ext cx="5648325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92451" y="958215"/>
            <a:ext cx="6096000" cy="14568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2015</a:t>
            </a:r>
          </a:p>
          <a:p>
            <a:pPr algn="ctr">
              <a:spcAft>
                <a:spcPts val="10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Mt. SAC Consortium</a:t>
            </a:r>
          </a:p>
          <a:p>
            <a:pPr algn="ctr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 Area 2 – Classes for Immigrants</a:t>
            </a:r>
          </a:p>
          <a:p>
            <a:pPr algn="ctr">
              <a:spcAft>
                <a:spcPts val="10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English as a Second Language</a:t>
            </a:r>
          </a:p>
        </p:txBody>
      </p:sp>
      <p:pic>
        <p:nvPicPr>
          <p:cNvPr id="9" name="Picture 8" descr="http://w1.campusexplorer.com/media/126x126/Pomona_Unified_School_District_Adult_and_Career_Education-logo-5E7F40BD.pn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6105" y="883660"/>
            <a:ext cx="1371047" cy="13834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http://www.hlpae.com/picts/sajat/school_logo_190x145.gif">
            <a:hlinkClick r:id="rId6"/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2334" y="1559503"/>
            <a:ext cx="1316620" cy="10070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http://www.american-school-search.com/images/logo/baldwin-park-adult-community-education.png">
            <a:hlinkClick r:id="rId8"/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451" y="2964872"/>
            <a:ext cx="1263635" cy="16558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http://events.mtsac.edu/picts/mtsaclogo.jpg">
            <a:hlinkClick r:id="rId10"/>
          </p:cNvPr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8632" y="2250413"/>
            <a:ext cx="1957880" cy="1457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527" y="3036697"/>
            <a:ext cx="2473477" cy="1244597"/>
          </a:xfrm>
          <a:prstGeom prst="rect">
            <a:avLst/>
          </a:prstGeom>
        </p:spPr>
      </p:pic>
      <p:pic>
        <p:nvPicPr>
          <p:cNvPr id="14" name="logo-img" descr="http://www.bassettusd.org/cms/lib8/CA01900987/Centricity/Template/GlobalAssets/images/logos/BAS_Logo.png"/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8632" y="3506746"/>
            <a:ext cx="1598727" cy="1610379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14"/>
          <p:cNvSpPr/>
          <p:nvPr/>
        </p:nvSpPr>
        <p:spPr>
          <a:xfrm>
            <a:off x="738246" y="5006930"/>
            <a:ext cx="1030070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tabLst>
                <a:tab pos="1257300" algn="l"/>
              </a:tabLs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Participants: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Baldwin Park: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George Funk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Bassett: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Louis Kreslie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Linda Packard, Trudi Sparnicht</a:t>
            </a:r>
          </a:p>
          <a:p>
            <a:pPr>
              <a:lnSpc>
                <a:spcPct val="115000"/>
              </a:lnSpc>
              <a:tabLst>
                <a:tab pos="1257300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Hacienda-La Puente: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Nadine Elhaj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Mt. SAC: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Maria Azpeitia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L.E. Foisia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Mina Fowler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>
              <a:lnSpc>
                <a:spcPct val="115000"/>
              </a:lnSpc>
              <a:tabLst>
                <a:tab pos="1257300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Pomona: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Judy McFadden,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Rowland: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Cynthia Clark, Nancy Lopez, Janna Socash, Ami Takanashi, </a:t>
            </a:r>
          </a:p>
          <a:p>
            <a:pPr>
              <a:lnSpc>
                <a:spcPct val="115000"/>
              </a:lnSpc>
              <a:tabLst>
                <a:tab pos="1257300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Tri-Community: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Victoria Bañuelos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Celia Carter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Cornella Ver Halen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36592" y="2748510"/>
            <a:ext cx="5007718" cy="156966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5875" cmpd="dbl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Areas of Competencies:</a:t>
            </a:r>
          </a:p>
          <a:p>
            <a:pPr algn="ctr"/>
            <a:r>
              <a:rPr lang="en-US" sz="3200" b="1" cap="none" spc="0" dirty="0">
                <a:ln w="15875" cmpd="dbl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Listening, Speaking, Reading</a:t>
            </a:r>
          </a:p>
          <a:p>
            <a:pPr algn="ctr"/>
            <a:r>
              <a:rPr lang="en-US" sz="3200" b="1" dirty="0">
                <a:ln w="15875" cmpd="dbl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Writing and Grammar</a:t>
            </a:r>
            <a:endParaRPr lang="en-US" sz="3200" b="1" cap="none" spc="0" dirty="0">
              <a:ln w="15875" cmpd="dbl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264" y="1655686"/>
            <a:ext cx="1924008" cy="93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940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16909" y="1097308"/>
            <a:ext cx="10018644" cy="1841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5000" cap="all" spc="1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/>
                <a:ea typeface="+mj-ea"/>
                <a:cs typeface="+mj-cs"/>
              </a:rPr>
              <a:t>Measuring student success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5000" cap="all" spc="100" dirty="0" smtClean="0">
                <a:solidFill>
                  <a:prstClr val="black">
                    <a:lumMod val="95000"/>
                    <a:lumOff val="5000"/>
                  </a:prstClr>
                </a:solidFill>
                <a:effectLst/>
                <a:latin typeface="Tw Cen MT Condensed"/>
                <a:ea typeface="+mj-ea"/>
                <a:cs typeface="+mj-cs"/>
              </a:rPr>
              <a:t>Key outcomes for ESL</a:t>
            </a:r>
            <a:endParaRPr lang="en-US" sz="2800" dirty="0">
              <a:effectLst/>
              <a:latin typeface="Clarendon" panose="0204060404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6909" y="3086098"/>
            <a:ext cx="94844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larendon"/>
              </a:rPr>
              <a:t>Improved Literacy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larendon"/>
              </a:rPr>
              <a:t>Advance at Least One Educational Functioning Level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larendon"/>
              </a:rPr>
              <a:t>Transition to Credit or ABE/ASE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larendon"/>
              </a:rPr>
              <a:t>Career / Job Placement</a:t>
            </a:r>
            <a:endParaRPr lang="en-US" sz="2800" dirty="0">
              <a:latin typeface="Clarendon"/>
            </a:endParaRPr>
          </a:p>
        </p:txBody>
      </p:sp>
    </p:spTree>
    <p:extLst>
      <p:ext uri="{BB962C8B-B14F-4D97-AF65-F5344CB8AC3E}">
        <p14:creationId xmlns:p14="http://schemas.microsoft.com/office/powerpoint/2010/main" val="199202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8283" y="49306"/>
            <a:ext cx="5829300" cy="680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288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549" y="1298864"/>
            <a:ext cx="11306826" cy="419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3183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9211</TotalTime>
  <Words>118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Clarendon</vt:lpstr>
      <vt:lpstr>Times New Roman</vt:lpstr>
      <vt:lpstr>Tw Cen MT</vt:lpstr>
      <vt:lpstr>Tw Cen MT Condensed</vt:lpstr>
      <vt:lpstr>Wingdings 3</vt:lpstr>
      <vt:lpstr>Integral</vt:lpstr>
      <vt:lpstr> </vt:lpstr>
      <vt:lpstr>PowerPoint Presentation</vt:lpstr>
      <vt:lpstr>PowerPoint Presentation</vt:lpstr>
      <vt:lpstr>PowerPoint Presentation</vt:lpstr>
      <vt:lpstr>PowerPoint Presentation</vt:lpstr>
    </vt:vector>
  </TitlesOfParts>
  <Company>Mt. San Antonio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AB86 ESL Competencies</dc:title>
  <dc:creator>Foisia, L.E. H.</dc:creator>
  <cp:lastModifiedBy>Overoye, Sage E.</cp:lastModifiedBy>
  <cp:revision>121</cp:revision>
  <dcterms:created xsi:type="dcterms:W3CDTF">2015-09-24T00:17:18Z</dcterms:created>
  <dcterms:modified xsi:type="dcterms:W3CDTF">2017-10-24T21:59:53Z</dcterms:modified>
</cp:coreProperties>
</file>